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7" r:id="rId1"/>
  </p:sldMasterIdLst>
  <p:sldIdLst>
    <p:sldId id="256" r:id="rId2"/>
    <p:sldId id="259" r:id="rId3"/>
    <p:sldId id="260" r:id="rId4"/>
    <p:sldId id="263"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85" d="100"/>
          <a:sy n="85" d="100"/>
        </p:scale>
        <p:origin x="-1776"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printerSettings" Target="printerSettings/printerSettings1.bin"/><Relationship Id="rId7" Type="http://schemas.openxmlformats.org/officeDocument/2006/relationships/presProps" Target="presProps.xml"/><Relationship Id="rId8" Type="http://schemas.openxmlformats.org/officeDocument/2006/relationships/viewProps" Target="viewProps.xml"/><Relationship Id="rId9"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fr-FR"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B9D2C864-9362-43C7-A136-D9C41D93A96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3" name="Date Placeholder 2"/>
          <p:cNvSpPr>
            <a:spLocks noGrp="1"/>
          </p:cNvSpPr>
          <p:nvPr>
            <p:ph type="dt" sz="half" idx="10"/>
          </p:nvPr>
        </p:nvSpPr>
        <p:spPr/>
        <p:txBody>
          <a:bodyPr/>
          <a:lstStyle/>
          <a:p>
            <a:fld id="{C1AC4971-EB95-D64F-825A-4135FB75FE5D}" type="datetimeFigureOut">
              <a:rPr lang="en-US" smtClean="0"/>
              <a:t>26/06/12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AC4971-EB95-D64F-825A-4135FB75FE5D}" type="datetimeFigureOut">
              <a:rPr lang="en-US" smtClean="0"/>
              <a:t>26/06/12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fr-FR"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fr-FR"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fr-FR"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fr-FR"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fr-FR"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fr-FR"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fr-FR"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fr-FR"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fr-FR"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fr-FR"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fr-FR"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fr-FR"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10"/>
          </p:nvPr>
        </p:nvSpPr>
        <p:spPr/>
        <p:txBody>
          <a:body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fr-FR"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fr-FR"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02D3485B-37C8-734F-A5BD-78C0BAAB420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fr-FR"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fr-FR" smtClean="0"/>
              <a:t>Click to edit Master text styles</a:t>
            </a:r>
          </a:p>
        </p:txBody>
      </p:sp>
      <p:sp>
        <p:nvSpPr>
          <p:cNvPr id="4" name="Date Placeholder 3"/>
          <p:cNvSpPr>
            <a:spLocks noGrp="1"/>
          </p:cNvSpPr>
          <p:nvPr>
            <p:ph type="dt" sz="half" idx="10"/>
          </p:nvPr>
        </p:nvSpPr>
        <p:spPr/>
        <p:txBody>
          <a:body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3485B-37C8-734F-A5BD-78C0BAAB420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fr-FR"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fr-FR"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Click to edit Master text styles</a:t>
            </a:r>
          </a:p>
        </p:txBody>
      </p:sp>
      <p:sp>
        <p:nvSpPr>
          <p:cNvPr id="4" name="Date Placeholder 3"/>
          <p:cNvSpPr>
            <a:spLocks noGrp="1"/>
          </p:cNvSpPr>
          <p:nvPr>
            <p:ph type="dt" sz="half" idx="10"/>
          </p:nvPr>
        </p:nvSpPr>
        <p:spPr/>
        <p:txBody>
          <a:bodyPr/>
          <a:lstStyle/>
          <a:p>
            <a:fld id="{C1AC4971-EB95-D64F-825A-4135FB75FE5D}" type="datetimeFigureOut">
              <a:rPr lang="en-US" smtClean="0"/>
              <a:t>26/06/12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2D3485B-37C8-734F-A5BD-78C0BAAB420E}"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fr-FR"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fr-FR"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Click to edit Master text styles</a:t>
            </a:r>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7" name="Date Placeholder 6"/>
          <p:cNvSpPr>
            <a:spLocks noGrp="1"/>
          </p:cNvSpPr>
          <p:nvPr>
            <p:ph type="dt" sz="half" idx="10"/>
          </p:nvPr>
        </p:nvSpPr>
        <p:spPr/>
        <p:txBody>
          <a:bodyPr/>
          <a:lstStyle/>
          <a:p>
            <a:fld id="{C1AC4971-EB95-D64F-825A-4135FB75FE5D}" type="datetimeFigureOut">
              <a:rPr lang="en-US" smtClean="0"/>
              <a:t>26/06/12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2D3485B-37C8-734F-A5BD-78C0BAAB420E}"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5" name="Date Placeholder 4"/>
          <p:cNvSpPr>
            <a:spLocks noGrp="1"/>
          </p:cNvSpPr>
          <p:nvPr>
            <p:ph type="dt" sz="half" idx="10"/>
          </p:nvPr>
        </p:nvSpPr>
        <p:spPr/>
        <p:txBody>
          <a:bodyPr/>
          <a:lstStyle/>
          <a:p>
            <a:fld id="{C1AC4971-EB95-D64F-825A-4135FB75FE5D}" type="datetimeFigureOut">
              <a:rPr lang="en-US" smtClean="0"/>
              <a:t>26/06/12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2D3485B-37C8-734F-A5BD-78C0BAAB420E}"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fr-FR"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C1AC4971-EB95-D64F-825A-4135FB75FE5D}" type="datetimeFigureOut">
              <a:rPr lang="en-US" smtClean="0"/>
              <a:t>26/06/12</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02D3485B-37C8-734F-A5BD-78C0BAAB420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 id="2147483731" r:id="rId14"/>
    <p:sldLayoutId id="2147483732" r:id="rId15"/>
    <p:sldLayoutId id="2147483733" r:id="rId16"/>
    <p:sldLayoutId id="2147483734" r:id="rId17"/>
    <p:sldLayoutId id="2147483735" r:id="rId18"/>
    <p:sldLayoutId id="2147483736" r:id="rId19"/>
    <p:sldLayoutId id="2147483737"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60431" y="2036301"/>
            <a:ext cx="7159394" cy="2585323"/>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Bilan auto-apprentissage</a:t>
            </a:r>
          </a:p>
          <a:p>
            <a:pPr algn="ctr"/>
            <a:endParaRPr lang="fr-FR"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fr-F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Quentin </a:t>
            </a:r>
            <a:r>
              <a:rPr lang="fr-FR" sz="5400" b="1"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Réaud</a:t>
            </a:r>
            <a:endParaRPr lang="fr-FR"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241539702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alphaModFix amt="32000"/>
          </a:blip>
          <a:srcRect b="9901"/>
          <a:stretch/>
        </p:blipFill>
        <p:spPr>
          <a:xfrm>
            <a:off x="6237076" y="0"/>
            <a:ext cx="2906924" cy="2946503"/>
          </a:xfrm>
          <a:prstGeom prst="rect">
            <a:avLst/>
          </a:prstGeom>
        </p:spPr>
      </p:pic>
      <p:sp>
        <p:nvSpPr>
          <p:cNvPr id="4" name="Rectangle 3"/>
          <p:cNvSpPr/>
          <p:nvPr/>
        </p:nvSpPr>
        <p:spPr>
          <a:xfrm>
            <a:off x="1753900" y="4192090"/>
            <a:ext cx="3296395"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Les débuts</a:t>
            </a:r>
            <a:endParaRPr lang="fr-FR"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TextBox 4"/>
          <p:cNvSpPr txBox="1"/>
          <p:nvPr/>
        </p:nvSpPr>
        <p:spPr>
          <a:xfrm>
            <a:off x="584678" y="16712"/>
            <a:ext cx="2957493" cy="3016211"/>
          </a:xfrm>
          <a:prstGeom prst="rect">
            <a:avLst/>
          </a:prstGeom>
          <a:noFill/>
        </p:spPr>
        <p:txBody>
          <a:bodyPr wrap="square" rtlCol="0">
            <a:spAutoFit/>
          </a:bodyPr>
          <a:lstStyle/>
          <a:p>
            <a:r>
              <a:rPr lang="en-US" sz="2800" b="1" dirty="0" err="1" smtClean="0"/>
              <a:t>Outils</a:t>
            </a:r>
            <a:r>
              <a:rPr lang="en-US" sz="2800" b="1" dirty="0" smtClean="0"/>
              <a:t> </a:t>
            </a:r>
            <a:r>
              <a:rPr lang="en-US" sz="2800" b="1" dirty="0" err="1" smtClean="0"/>
              <a:t>classiques</a:t>
            </a:r>
            <a:r>
              <a:rPr lang="en-US" sz="2800" b="1" dirty="0" smtClean="0"/>
              <a:t> :</a:t>
            </a:r>
          </a:p>
          <a:p>
            <a:endParaRPr lang="en-US" dirty="0">
              <a:solidFill>
                <a:srgbClr val="3366FF"/>
              </a:solidFill>
            </a:endParaRPr>
          </a:p>
          <a:p>
            <a:r>
              <a:rPr lang="en-US" b="1" dirty="0" err="1" smtClean="0">
                <a:solidFill>
                  <a:srgbClr val="F3302F"/>
                </a:solidFill>
              </a:rPr>
              <a:t>Séries</a:t>
            </a:r>
            <a:endParaRPr lang="en-US" b="1" dirty="0" smtClean="0">
              <a:solidFill>
                <a:srgbClr val="F3302F"/>
              </a:solidFill>
            </a:endParaRPr>
          </a:p>
          <a:p>
            <a:endParaRPr lang="en-US" b="1" dirty="0">
              <a:solidFill>
                <a:srgbClr val="F3302F"/>
              </a:solidFill>
            </a:endParaRPr>
          </a:p>
          <a:p>
            <a:r>
              <a:rPr lang="en-US" b="1" dirty="0" smtClean="0">
                <a:solidFill>
                  <a:srgbClr val="F3302F"/>
                </a:solidFill>
              </a:rPr>
              <a:t>Chansons</a:t>
            </a:r>
          </a:p>
          <a:p>
            <a:endParaRPr lang="en-US" b="1" dirty="0">
              <a:solidFill>
                <a:srgbClr val="F3302F"/>
              </a:solidFill>
            </a:endParaRPr>
          </a:p>
          <a:p>
            <a:r>
              <a:rPr lang="en-US" b="1" dirty="0" smtClean="0">
                <a:solidFill>
                  <a:srgbClr val="F3302F"/>
                </a:solidFill>
              </a:rPr>
              <a:t>Articles </a:t>
            </a:r>
          </a:p>
          <a:p>
            <a:endParaRPr lang="en-US" b="1" dirty="0">
              <a:solidFill>
                <a:srgbClr val="F3302F"/>
              </a:solidFill>
            </a:endParaRPr>
          </a:p>
          <a:p>
            <a:r>
              <a:rPr lang="en-US" b="1" dirty="0" smtClean="0">
                <a:solidFill>
                  <a:srgbClr val="F3302F"/>
                </a:solidFill>
              </a:rPr>
              <a:t>Internet</a:t>
            </a:r>
          </a:p>
          <a:p>
            <a:r>
              <a:rPr lang="en-US" dirty="0" smtClean="0"/>
              <a:t> </a:t>
            </a:r>
            <a:endParaRPr lang="en-US" dirty="0"/>
          </a:p>
        </p:txBody>
      </p:sp>
      <p:pic>
        <p:nvPicPr>
          <p:cNvPr id="6" name="Picture 5"/>
          <p:cNvPicPr>
            <a:picLocks noChangeAspect="1"/>
          </p:cNvPicPr>
          <p:nvPr/>
        </p:nvPicPr>
        <p:blipFill>
          <a:blip r:embed="rId3">
            <a:alphaModFix amt="29000"/>
          </a:blip>
          <a:stretch>
            <a:fillRect/>
          </a:stretch>
        </p:blipFill>
        <p:spPr>
          <a:xfrm>
            <a:off x="2063425" y="1940611"/>
            <a:ext cx="751635" cy="751635"/>
          </a:xfrm>
          <a:prstGeom prst="rect">
            <a:avLst/>
          </a:prstGeom>
        </p:spPr>
      </p:pic>
      <p:pic>
        <p:nvPicPr>
          <p:cNvPr id="7" name="Picture 6"/>
          <p:cNvPicPr>
            <a:picLocks noChangeAspect="1"/>
          </p:cNvPicPr>
          <p:nvPr/>
        </p:nvPicPr>
        <p:blipFill>
          <a:blip r:embed="rId4">
            <a:alphaModFix amt="30000"/>
          </a:blip>
          <a:stretch>
            <a:fillRect/>
          </a:stretch>
        </p:blipFill>
        <p:spPr>
          <a:xfrm>
            <a:off x="2063425" y="603364"/>
            <a:ext cx="809313" cy="1010336"/>
          </a:xfrm>
          <a:prstGeom prst="rect">
            <a:avLst/>
          </a:prstGeom>
        </p:spPr>
      </p:pic>
      <p:sp>
        <p:nvSpPr>
          <p:cNvPr id="2" name="TextBox 1"/>
          <p:cNvSpPr txBox="1"/>
          <p:nvPr/>
        </p:nvSpPr>
        <p:spPr>
          <a:xfrm>
            <a:off x="5501438" y="3761785"/>
            <a:ext cx="3492181" cy="3847207"/>
          </a:xfrm>
          <a:prstGeom prst="rect">
            <a:avLst/>
          </a:prstGeom>
          <a:noFill/>
        </p:spPr>
        <p:txBody>
          <a:bodyPr wrap="square" rtlCol="0">
            <a:spAutoFit/>
          </a:bodyPr>
          <a:lstStyle/>
          <a:p>
            <a:r>
              <a:rPr lang="en-US" sz="2800" b="1" dirty="0" err="1" smtClean="0"/>
              <a:t>Ressenti</a:t>
            </a:r>
            <a:endParaRPr lang="en-US" sz="2800" b="1" dirty="0" smtClean="0"/>
          </a:p>
          <a:p>
            <a:pPr algn="just"/>
            <a:r>
              <a:rPr lang="en-US" b="1" dirty="0" smtClean="0">
                <a:solidFill>
                  <a:schemeClr val="accent1">
                    <a:lumMod val="60000"/>
                    <a:lumOff val="40000"/>
                  </a:schemeClr>
                </a:solidFill>
              </a:rPr>
              <a:t>Les débuts </a:t>
            </a:r>
            <a:r>
              <a:rPr lang="en-US" b="1" dirty="0" err="1" smtClean="0">
                <a:solidFill>
                  <a:schemeClr val="accent1">
                    <a:lumMod val="60000"/>
                    <a:lumOff val="40000"/>
                  </a:schemeClr>
                </a:solidFill>
              </a:rPr>
              <a:t>étaient</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basés</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sur</a:t>
            </a:r>
            <a:r>
              <a:rPr lang="en-US" b="1" dirty="0" smtClean="0">
                <a:solidFill>
                  <a:schemeClr val="accent1">
                    <a:lumMod val="60000"/>
                    <a:lumOff val="40000"/>
                  </a:schemeClr>
                </a:solidFill>
              </a:rPr>
              <a:t> la </a:t>
            </a:r>
            <a:r>
              <a:rPr lang="en-US" b="1" dirty="0" err="1" smtClean="0">
                <a:solidFill>
                  <a:schemeClr val="accent1">
                    <a:lumMod val="60000"/>
                    <a:lumOff val="40000"/>
                  </a:schemeClr>
                </a:solidFill>
              </a:rPr>
              <a:t>découverte</a:t>
            </a:r>
            <a:r>
              <a:rPr lang="en-US" b="1" dirty="0" smtClean="0">
                <a:solidFill>
                  <a:schemeClr val="accent1">
                    <a:lumMod val="60000"/>
                    <a:lumOff val="40000"/>
                  </a:schemeClr>
                </a:solidFill>
              </a:rPr>
              <a:t> de </a:t>
            </a:r>
            <a:r>
              <a:rPr lang="en-US" b="1" dirty="0" err="1" smtClean="0">
                <a:solidFill>
                  <a:schemeClr val="accent1">
                    <a:lumMod val="60000"/>
                    <a:lumOff val="40000"/>
                  </a:schemeClr>
                </a:solidFill>
              </a:rPr>
              <a:t>tous</a:t>
            </a:r>
            <a:r>
              <a:rPr lang="en-US" b="1" dirty="0" smtClean="0">
                <a:solidFill>
                  <a:schemeClr val="accent1">
                    <a:lumMod val="60000"/>
                    <a:lumOff val="40000"/>
                  </a:schemeClr>
                </a:solidFill>
              </a:rPr>
              <a:t> les </a:t>
            </a:r>
            <a:r>
              <a:rPr lang="en-US" b="1" dirty="0" err="1" smtClean="0">
                <a:solidFill>
                  <a:schemeClr val="accent1">
                    <a:lumMod val="60000"/>
                    <a:lumOff val="40000"/>
                  </a:schemeClr>
                </a:solidFill>
              </a:rPr>
              <a:t>outils</a:t>
            </a:r>
            <a:r>
              <a:rPr lang="en-US" b="1" dirty="0">
                <a:solidFill>
                  <a:schemeClr val="accent1">
                    <a:lumMod val="60000"/>
                    <a:lumOff val="40000"/>
                  </a:schemeClr>
                </a:solidFill>
              </a:rPr>
              <a:t> </a:t>
            </a:r>
            <a:r>
              <a:rPr lang="en-US" b="1" dirty="0" err="1" smtClean="0">
                <a:solidFill>
                  <a:schemeClr val="accent1">
                    <a:lumMod val="60000"/>
                    <a:lumOff val="40000"/>
                  </a:schemeClr>
                </a:solidFill>
              </a:rPr>
              <a:t>à</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notre</a:t>
            </a:r>
            <a:r>
              <a:rPr lang="en-US" b="1" dirty="0" smtClean="0">
                <a:solidFill>
                  <a:schemeClr val="accent1">
                    <a:lumMod val="60000"/>
                    <a:lumOff val="40000"/>
                  </a:schemeClr>
                </a:solidFill>
              </a:rPr>
              <a:t> disposition. On </a:t>
            </a:r>
            <a:r>
              <a:rPr lang="en-US" b="1" dirty="0" err="1" smtClean="0">
                <a:solidFill>
                  <a:schemeClr val="accent1">
                    <a:lumMod val="60000"/>
                    <a:lumOff val="40000"/>
                  </a:schemeClr>
                </a:solidFill>
              </a:rPr>
              <a:t>s’est</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très</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vite</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bien</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entendus</a:t>
            </a:r>
            <a:r>
              <a:rPr lang="en-US" b="1" dirty="0" smtClean="0">
                <a:solidFill>
                  <a:schemeClr val="accent1">
                    <a:lumMod val="60000"/>
                    <a:lumOff val="40000"/>
                  </a:schemeClr>
                </a:solidFill>
              </a:rPr>
              <a:t> du fait de </a:t>
            </a:r>
            <a:r>
              <a:rPr lang="en-US" b="1" dirty="0" err="1" smtClean="0">
                <a:solidFill>
                  <a:schemeClr val="accent1">
                    <a:lumMod val="60000"/>
                    <a:lumOff val="40000"/>
                  </a:schemeClr>
                </a:solidFill>
              </a:rPr>
              <a:t>notre</a:t>
            </a:r>
            <a:r>
              <a:rPr lang="en-US" b="1" dirty="0" smtClean="0">
                <a:solidFill>
                  <a:schemeClr val="accent1">
                    <a:lumMod val="60000"/>
                    <a:lumOff val="40000"/>
                  </a:schemeClr>
                </a:solidFill>
              </a:rPr>
              <a:t> passion commune : le sport. </a:t>
            </a:r>
            <a:r>
              <a:rPr lang="en-US" b="1" dirty="0" err="1" smtClean="0">
                <a:solidFill>
                  <a:schemeClr val="accent1">
                    <a:lumMod val="60000"/>
                    <a:lumOff val="40000"/>
                  </a:schemeClr>
                </a:solidFill>
              </a:rPr>
              <a:t>Cela</a:t>
            </a:r>
            <a:r>
              <a:rPr lang="en-US" b="1" dirty="0" smtClean="0">
                <a:solidFill>
                  <a:schemeClr val="accent1">
                    <a:lumMod val="60000"/>
                    <a:lumOff val="40000"/>
                  </a:schemeClr>
                </a:solidFill>
              </a:rPr>
              <a:t> nous a </a:t>
            </a:r>
            <a:r>
              <a:rPr lang="en-US" b="1" dirty="0" err="1" smtClean="0">
                <a:solidFill>
                  <a:schemeClr val="accent1">
                    <a:lumMod val="60000"/>
                    <a:lumOff val="40000"/>
                  </a:schemeClr>
                </a:solidFill>
              </a:rPr>
              <a:t>permis</a:t>
            </a:r>
            <a:r>
              <a:rPr lang="en-US" b="1" dirty="0" smtClean="0">
                <a:solidFill>
                  <a:schemeClr val="accent1">
                    <a:lumMod val="60000"/>
                    <a:lumOff val="40000"/>
                  </a:schemeClr>
                </a:solidFill>
              </a:rPr>
              <a:t> de fixer des </a:t>
            </a:r>
            <a:r>
              <a:rPr lang="en-US" b="1" dirty="0" err="1" smtClean="0">
                <a:solidFill>
                  <a:schemeClr val="accent1">
                    <a:lumMod val="60000"/>
                    <a:lumOff val="40000"/>
                  </a:schemeClr>
                </a:solidFill>
              </a:rPr>
              <a:t>objectids</a:t>
            </a:r>
            <a:r>
              <a:rPr lang="en-US" b="1" dirty="0" smtClean="0">
                <a:solidFill>
                  <a:schemeClr val="accent1">
                    <a:lumMod val="60000"/>
                    <a:lumOff val="40000"/>
                  </a:schemeClr>
                </a:solidFill>
              </a:rPr>
              <a:t> </a:t>
            </a:r>
            <a:r>
              <a:rPr lang="en-US" b="1" dirty="0" err="1" smtClean="0">
                <a:solidFill>
                  <a:schemeClr val="accent1">
                    <a:lumMod val="60000"/>
                    <a:lumOff val="40000"/>
                  </a:schemeClr>
                </a:solidFill>
              </a:rPr>
              <a:t>communs</a:t>
            </a:r>
            <a:r>
              <a:rPr lang="en-US" b="1" dirty="0" smtClean="0">
                <a:solidFill>
                  <a:schemeClr val="accent1">
                    <a:lumMod val="60000"/>
                    <a:lumOff val="40000"/>
                  </a:schemeClr>
                </a:solidFill>
              </a:rPr>
              <a:t> en </a:t>
            </a:r>
            <a:r>
              <a:rPr lang="en-US" b="1" dirty="0" err="1" smtClean="0">
                <a:solidFill>
                  <a:schemeClr val="accent1">
                    <a:lumMod val="60000"/>
                    <a:lumOff val="40000"/>
                  </a:schemeClr>
                </a:solidFill>
              </a:rPr>
              <a:t>gardant</a:t>
            </a:r>
            <a:r>
              <a:rPr lang="en-US" b="1" dirty="0" smtClean="0">
                <a:solidFill>
                  <a:schemeClr val="accent1">
                    <a:lumMod val="60000"/>
                    <a:lumOff val="40000"/>
                  </a:schemeClr>
                </a:solidFill>
              </a:rPr>
              <a:t> la notion de </a:t>
            </a:r>
            <a:r>
              <a:rPr lang="en-US" b="1" dirty="0" err="1" smtClean="0">
                <a:solidFill>
                  <a:schemeClr val="accent1">
                    <a:lumMod val="60000"/>
                    <a:lumOff val="40000"/>
                  </a:schemeClr>
                </a:solidFill>
              </a:rPr>
              <a:t>plaisir</a:t>
            </a:r>
            <a:endParaRPr lang="en-US" b="1" dirty="0" smtClean="0">
              <a:solidFill>
                <a:schemeClr val="accent1">
                  <a:lumMod val="60000"/>
                  <a:lumOff val="40000"/>
                </a:schemeClr>
              </a:solidFill>
            </a:endParaRPr>
          </a:p>
          <a:p>
            <a:endParaRPr lang="en-US" dirty="0" smtClean="0"/>
          </a:p>
          <a:p>
            <a:endParaRPr lang="en-US" dirty="0" smtClean="0"/>
          </a:p>
          <a:p>
            <a:endParaRPr lang="en-US" dirty="0" smtClean="0"/>
          </a:p>
          <a:p>
            <a:endParaRPr lang="en-US" dirty="0"/>
          </a:p>
        </p:txBody>
      </p:sp>
    </p:spTree>
    <p:extLst>
      <p:ext uri="{BB962C8B-B14F-4D97-AF65-F5344CB8AC3E}">
        <p14:creationId xmlns:p14="http://schemas.microsoft.com/office/powerpoint/2010/main" val="12073906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044949" y="47627"/>
            <a:ext cx="728749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fr-FR" sz="5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Notre vitesse de croisière</a:t>
            </a:r>
            <a:endParaRPr lang="fr-FR" sz="5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 name="TextBox 1"/>
          <p:cNvSpPr txBox="1"/>
          <p:nvPr/>
        </p:nvSpPr>
        <p:spPr>
          <a:xfrm>
            <a:off x="5284221" y="1152712"/>
            <a:ext cx="3859779" cy="3016211"/>
          </a:xfrm>
          <a:prstGeom prst="rect">
            <a:avLst/>
          </a:prstGeom>
          <a:noFill/>
        </p:spPr>
        <p:txBody>
          <a:bodyPr wrap="square" rtlCol="0">
            <a:spAutoFit/>
          </a:bodyPr>
          <a:lstStyle/>
          <a:p>
            <a:r>
              <a:rPr lang="en-US" sz="2800" b="1" dirty="0" err="1" smtClean="0"/>
              <a:t>Objectifs</a:t>
            </a:r>
            <a:endParaRPr lang="en-US" sz="2800" b="1" dirty="0" smtClean="0"/>
          </a:p>
          <a:p>
            <a:endParaRPr lang="en-US" b="1" dirty="0"/>
          </a:p>
          <a:p>
            <a:pPr marL="285750" indent="-285750">
              <a:buFont typeface="Arial"/>
              <a:buChar char="•"/>
            </a:pPr>
            <a:r>
              <a:rPr lang="en-US" b="1" dirty="0" err="1" smtClean="0">
                <a:solidFill>
                  <a:srgbClr val="F3302F"/>
                </a:solidFill>
              </a:rPr>
              <a:t>Développer</a:t>
            </a:r>
            <a:r>
              <a:rPr lang="en-US" b="1" dirty="0" smtClean="0">
                <a:solidFill>
                  <a:srgbClr val="F3302F"/>
                </a:solidFill>
              </a:rPr>
              <a:t> </a:t>
            </a:r>
            <a:r>
              <a:rPr lang="en-US" b="1" dirty="0" err="1" smtClean="0">
                <a:solidFill>
                  <a:srgbClr val="F3302F"/>
                </a:solidFill>
              </a:rPr>
              <a:t>notre</a:t>
            </a:r>
            <a:r>
              <a:rPr lang="en-US" b="1" dirty="0" smtClean="0">
                <a:solidFill>
                  <a:srgbClr val="F3302F"/>
                </a:solidFill>
              </a:rPr>
              <a:t> </a:t>
            </a:r>
            <a:r>
              <a:rPr lang="en-US" b="1" dirty="0" err="1" smtClean="0">
                <a:solidFill>
                  <a:srgbClr val="F3302F"/>
                </a:solidFill>
              </a:rPr>
              <a:t>compréhension</a:t>
            </a:r>
            <a:r>
              <a:rPr lang="en-US" b="1" dirty="0" smtClean="0">
                <a:solidFill>
                  <a:srgbClr val="F3302F"/>
                </a:solidFill>
              </a:rPr>
              <a:t> </a:t>
            </a:r>
            <a:r>
              <a:rPr lang="en-US" b="1" dirty="0" err="1" smtClean="0">
                <a:solidFill>
                  <a:srgbClr val="F3302F"/>
                </a:solidFill>
              </a:rPr>
              <a:t>orale</a:t>
            </a:r>
            <a:endParaRPr lang="en-US" b="1" dirty="0" smtClean="0">
              <a:solidFill>
                <a:srgbClr val="F3302F"/>
              </a:solidFill>
            </a:endParaRPr>
          </a:p>
          <a:p>
            <a:pPr marL="285750" indent="-285750">
              <a:buFont typeface="Arial"/>
              <a:buChar char="•"/>
            </a:pPr>
            <a:r>
              <a:rPr lang="en-US" b="1" dirty="0" smtClean="0">
                <a:solidFill>
                  <a:srgbClr val="F3302F"/>
                </a:solidFill>
              </a:rPr>
              <a:t>Se </a:t>
            </a:r>
            <a:r>
              <a:rPr lang="en-US" b="1" dirty="0" err="1" smtClean="0">
                <a:solidFill>
                  <a:srgbClr val="F3302F"/>
                </a:solidFill>
              </a:rPr>
              <a:t>familiariser</a:t>
            </a:r>
            <a:r>
              <a:rPr lang="en-US" b="1" dirty="0" smtClean="0">
                <a:solidFill>
                  <a:srgbClr val="F3302F"/>
                </a:solidFill>
              </a:rPr>
              <a:t> aux </a:t>
            </a:r>
            <a:r>
              <a:rPr lang="en-US" b="1" dirty="0" err="1" smtClean="0">
                <a:solidFill>
                  <a:srgbClr val="F3302F"/>
                </a:solidFill>
              </a:rPr>
              <a:t>différents</a:t>
            </a:r>
            <a:r>
              <a:rPr lang="en-US" b="1" dirty="0" smtClean="0">
                <a:solidFill>
                  <a:srgbClr val="F3302F"/>
                </a:solidFill>
              </a:rPr>
              <a:t> accents de la langue </a:t>
            </a:r>
            <a:r>
              <a:rPr lang="en-US" b="1" dirty="0" err="1" smtClean="0">
                <a:solidFill>
                  <a:srgbClr val="F3302F"/>
                </a:solidFill>
              </a:rPr>
              <a:t>anglaise</a:t>
            </a:r>
            <a:endParaRPr lang="en-US" b="1" dirty="0" smtClean="0">
              <a:solidFill>
                <a:srgbClr val="F3302F"/>
              </a:solidFill>
            </a:endParaRPr>
          </a:p>
          <a:p>
            <a:pPr marL="285750" indent="-285750">
              <a:buFont typeface="Arial"/>
              <a:buChar char="•"/>
            </a:pPr>
            <a:r>
              <a:rPr lang="en-US" b="1" dirty="0" err="1" smtClean="0">
                <a:solidFill>
                  <a:srgbClr val="F3302F"/>
                </a:solidFill>
              </a:rPr>
              <a:t>Prendre</a:t>
            </a:r>
            <a:r>
              <a:rPr lang="en-US" b="1" dirty="0" smtClean="0">
                <a:solidFill>
                  <a:srgbClr val="F3302F"/>
                </a:solidFill>
              </a:rPr>
              <a:t> du </a:t>
            </a:r>
            <a:r>
              <a:rPr lang="en-US" b="1" dirty="0" err="1" smtClean="0">
                <a:solidFill>
                  <a:srgbClr val="F3302F"/>
                </a:solidFill>
              </a:rPr>
              <a:t>plaisir</a:t>
            </a:r>
            <a:endParaRPr lang="en-US" b="1" dirty="0" smtClean="0">
              <a:solidFill>
                <a:srgbClr val="F3302F"/>
              </a:solidFill>
            </a:endParaRPr>
          </a:p>
          <a:p>
            <a:pPr marL="285750" indent="-285750">
              <a:buFont typeface="Arial"/>
              <a:buChar char="•"/>
            </a:pPr>
            <a:r>
              <a:rPr lang="en-US" b="1" dirty="0" err="1" smtClean="0">
                <a:solidFill>
                  <a:srgbClr val="F3302F"/>
                </a:solidFill>
              </a:rPr>
              <a:t>Avoir</a:t>
            </a:r>
            <a:r>
              <a:rPr lang="en-US" b="1" dirty="0" smtClean="0">
                <a:solidFill>
                  <a:srgbClr val="F3302F"/>
                </a:solidFill>
              </a:rPr>
              <a:t> </a:t>
            </a:r>
            <a:r>
              <a:rPr lang="en-US" b="1" dirty="0" err="1" smtClean="0">
                <a:solidFill>
                  <a:srgbClr val="F3302F"/>
                </a:solidFill>
              </a:rPr>
              <a:t>une</a:t>
            </a:r>
            <a:r>
              <a:rPr lang="en-US" b="1" dirty="0" smtClean="0">
                <a:solidFill>
                  <a:srgbClr val="F3302F"/>
                </a:solidFill>
              </a:rPr>
              <a:t> </a:t>
            </a:r>
            <a:r>
              <a:rPr lang="en-US" b="1" dirty="0" err="1" smtClean="0">
                <a:solidFill>
                  <a:srgbClr val="F3302F"/>
                </a:solidFill>
              </a:rPr>
              <a:t>activité</a:t>
            </a:r>
            <a:r>
              <a:rPr lang="en-US" b="1" dirty="0" smtClean="0">
                <a:solidFill>
                  <a:srgbClr val="F3302F"/>
                </a:solidFill>
              </a:rPr>
              <a:t> </a:t>
            </a:r>
            <a:r>
              <a:rPr lang="en-US" b="1" dirty="0" err="1" smtClean="0">
                <a:solidFill>
                  <a:srgbClr val="F3302F"/>
                </a:solidFill>
              </a:rPr>
              <a:t>liant</a:t>
            </a:r>
            <a:r>
              <a:rPr lang="en-US" b="1" dirty="0" smtClean="0">
                <a:solidFill>
                  <a:srgbClr val="F3302F"/>
                </a:solidFill>
              </a:rPr>
              <a:t> </a:t>
            </a:r>
            <a:r>
              <a:rPr lang="en-US" b="1" dirty="0" err="1" smtClean="0">
                <a:solidFill>
                  <a:srgbClr val="F3302F"/>
                </a:solidFill>
              </a:rPr>
              <a:t>nos</a:t>
            </a:r>
            <a:r>
              <a:rPr lang="en-US" b="1" dirty="0" smtClean="0">
                <a:solidFill>
                  <a:srgbClr val="F3302F"/>
                </a:solidFill>
              </a:rPr>
              <a:t> </a:t>
            </a:r>
            <a:r>
              <a:rPr lang="en-US" b="1" dirty="0" err="1" smtClean="0">
                <a:solidFill>
                  <a:srgbClr val="F3302F"/>
                </a:solidFill>
              </a:rPr>
              <a:t>objectifs</a:t>
            </a:r>
            <a:r>
              <a:rPr lang="en-US" b="1" dirty="0" smtClean="0">
                <a:solidFill>
                  <a:srgbClr val="F3302F"/>
                </a:solidFill>
              </a:rPr>
              <a:t> </a:t>
            </a:r>
            <a:r>
              <a:rPr lang="en-US" b="1" dirty="0" err="1" smtClean="0">
                <a:solidFill>
                  <a:srgbClr val="F3302F"/>
                </a:solidFill>
              </a:rPr>
              <a:t>sur</a:t>
            </a:r>
            <a:r>
              <a:rPr lang="en-US" b="1" dirty="0" smtClean="0">
                <a:solidFill>
                  <a:srgbClr val="F3302F"/>
                </a:solidFill>
              </a:rPr>
              <a:t> le long </a:t>
            </a:r>
            <a:r>
              <a:rPr lang="en-US" b="1" dirty="0" err="1" smtClean="0">
                <a:solidFill>
                  <a:srgbClr val="F3302F"/>
                </a:solidFill>
              </a:rPr>
              <a:t>terme</a:t>
            </a:r>
            <a:r>
              <a:rPr lang="en-US" b="1" dirty="0" smtClean="0">
                <a:solidFill>
                  <a:srgbClr val="F3302F"/>
                </a:solidFill>
              </a:rPr>
              <a:t>.</a:t>
            </a:r>
            <a:endParaRPr lang="en-US" b="1" dirty="0">
              <a:solidFill>
                <a:srgbClr val="F3302F"/>
              </a:solidFill>
            </a:endParaRPr>
          </a:p>
          <a:p>
            <a:endParaRPr lang="en-US" dirty="0" smtClean="0"/>
          </a:p>
        </p:txBody>
      </p:sp>
      <p:sp>
        <p:nvSpPr>
          <p:cNvPr id="3" name="TextBox 2"/>
          <p:cNvSpPr txBox="1"/>
          <p:nvPr/>
        </p:nvSpPr>
        <p:spPr>
          <a:xfrm>
            <a:off x="2857239" y="4168923"/>
            <a:ext cx="3508890" cy="2739211"/>
          </a:xfrm>
          <a:prstGeom prst="rect">
            <a:avLst/>
          </a:prstGeom>
          <a:noFill/>
        </p:spPr>
        <p:txBody>
          <a:bodyPr wrap="square" rtlCol="0">
            <a:spAutoFit/>
          </a:bodyPr>
          <a:lstStyle/>
          <a:p>
            <a:r>
              <a:rPr lang="en-US" sz="2800" b="1" dirty="0" err="1" smtClean="0"/>
              <a:t>Outils</a:t>
            </a:r>
            <a:endParaRPr lang="en-US" sz="2800" b="1" dirty="0" smtClean="0"/>
          </a:p>
          <a:p>
            <a:pPr marL="285750" indent="-285750" algn="just">
              <a:buFont typeface="Arial"/>
              <a:buChar char="•"/>
            </a:pPr>
            <a:r>
              <a:rPr lang="en-US" b="1" dirty="0" smtClean="0">
                <a:solidFill>
                  <a:srgbClr val="F3302F"/>
                </a:solidFill>
              </a:rPr>
              <a:t>Discussions avec </a:t>
            </a:r>
            <a:r>
              <a:rPr lang="en-US" b="1" dirty="0" err="1" smtClean="0">
                <a:solidFill>
                  <a:srgbClr val="F3302F"/>
                </a:solidFill>
              </a:rPr>
              <a:t>natifs</a:t>
            </a:r>
            <a:r>
              <a:rPr lang="en-US" b="1" dirty="0" smtClean="0">
                <a:solidFill>
                  <a:srgbClr val="F3302F"/>
                </a:solidFill>
              </a:rPr>
              <a:t> du pays</a:t>
            </a:r>
          </a:p>
          <a:p>
            <a:pPr marL="285750" indent="-285750" algn="just">
              <a:buFont typeface="Arial"/>
              <a:buChar char="•"/>
            </a:pPr>
            <a:r>
              <a:rPr lang="en-US" b="1" dirty="0" err="1" smtClean="0">
                <a:solidFill>
                  <a:srgbClr val="F3302F"/>
                </a:solidFill>
              </a:rPr>
              <a:t>Ecouter</a:t>
            </a:r>
            <a:r>
              <a:rPr lang="en-US" b="1" dirty="0" smtClean="0">
                <a:solidFill>
                  <a:srgbClr val="F3302F"/>
                </a:solidFill>
              </a:rPr>
              <a:t> </a:t>
            </a:r>
            <a:r>
              <a:rPr lang="en-US" b="1" dirty="0" err="1" smtClean="0">
                <a:solidFill>
                  <a:srgbClr val="F3302F"/>
                </a:solidFill>
              </a:rPr>
              <a:t>différents</a:t>
            </a:r>
            <a:r>
              <a:rPr lang="en-US" b="1" dirty="0" smtClean="0">
                <a:solidFill>
                  <a:srgbClr val="F3302F"/>
                </a:solidFill>
              </a:rPr>
              <a:t> formats audio tout en </a:t>
            </a:r>
            <a:r>
              <a:rPr lang="en-US" b="1" dirty="0" err="1" smtClean="0">
                <a:solidFill>
                  <a:srgbClr val="F3302F"/>
                </a:solidFill>
              </a:rPr>
              <a:t>étant</a:t>
            </a:r>
            <a:r>
              <a:rPr lang="en-US" b="1" dirty="0" smtClean="0">
                <a:solidFill>
                  <a:srgbClr val="F3302F"/>
                </a:solidFill>
              </a:rPr>
              <a:t> </a:t>
            </a:r>
            <a:r>
              <a:rPr lang="en-US" b="1" dirty="0" err="1" smtClean="0">
                <a:solidFill>
                  <a:srgbClr val="F3302F"/>
                </a:solidFill>
              </a:rPr>
              <a:t>actifs</a:t>
            </a:r>
            <a:r>
              <a:rPr lang="en-US" b="1" dirty="0" smtClean="0">
                <a:solidFill>
                  <a:srgbClr val="F3302F"/>
                </a:solidFill>
              </a:rPr>
              <a:t> (</a:t>
            </a:r>
            <a:r>
              <a:rPr lang="en-US" b="1" dirty="0" err="1" smtClean="0">
                <a:solidFill>
                  <a:srgbClr val="F3302F"/>
                </a:solidFill>
              </a:rPr>
              <a:t>dictée</a:t>
            </a:r>
            <a:r>
              <a:rPr lang="en-US" b="1" dirty="0" smtClean="0">
                <a:solidFill>
                  <a:srgbClr val="F3302F"/>
                </a:solidFill>
              </a:rPr>
              <a:t>, </a:t>
            </a:r>
            <a:r>
              <a:rPr lang="en-US" b="1" dirty="0" err="1" smtClean="0">
                <a:solidFill>
                  <a:srgbClr val="F3302F"/>
                </a:solidFill>
              </a:rPr>
              <a:t>répétition</a:t>
            </a:r>
            <a:r>
              <a:rPr lang="en-US" b="1" dirty="0" smtClean="0">
                <a:solidFill>
                  <a:srgbClr val="F3302F"/>
                </a:solidFill>
              </a:rPr>
              <a:t>…)</a:t>
            </a:r>
          </a:p>
          <a:p>
            <a:pPr marL="285750" indent="-285750" algn="just">
              <a:buFont typeface="Arial"/>
              <a:buChar char="•"/>
            </a:pPr>
            <a:r>
              <a:rPr lang="en-US" b="1" dirty="0" err="1" smtClean="0">
                <a:solidFill>
                  <a:srgbClr val="F3302F"/>
                </a:solidFill>
              </a:rPr>
              <a:t>Réalisation</a:t>
            </a:r>
            <a:r>
              <a:rPr lang="en-US" b="1" dirty="0" smtClean="0">
                <a:solidFill>
                  <a:srgbClr val="F3302F"/>
                </a:solidFill>
              </a:rPr>
              <a:t> d’un film en </a:t>
            </a:r>
            <a:r>
              <a:rPr lang="en-US" b="1" dirty="0" err="1" smtClean="0">
                <a:solidFill>
                  <a:srgbClr val="F3302F"/>
                </a:solidFill>
              </a:rPr>
              <a:t>procédant</a:t>
            </a:r>
            <a:r>
              <a:rPr lang="en-US" b="1" dirty="0" smtClean="0">
                <a:solidFill>
                  <a:srgbClr val="F3302F"/>
                </a:solidFill>
              </a:rPr>
              <a:t> en </a:t>
            </a:r>
            <a:r>
              <a:rPr lang="en-US" b="1" dirty="0" err="1" smtClean="0">
                <a:solidFill>
                  <a:srgbClr val="F3302F"/>
                </a:solidFill>
              </a:rPr>
              <a:t>plusieurs</a:t>
            </a:r>
            <a:r>
              <a:rPr lang="en-US" b="1" dirty="0" smtClean="0">
                <a:solidFill>
                  <a:srgbClr val="F3302F"/>
                </a:solidFill>
              </a:rPr>
              <a:t> </a:t>
            </a:r>
            <a:r>
              <a:rPr lang="en-US" b="1" dirty="0" err="1" smtClean="0">
                <a:solidFill>
                  <a:srgbClr val="F3302F"/>
                </a:solidFill>
              </a:rPr>
              <a:t>étapes</a:t>
            </a:r>
            <a:endParaRPr lang="en-US" b="1" dirty="0" smtClean="0">
              <a:solidFill>
                <a:srgbClr val="F3302F"/>
              </a:solidFill>
            </a:endParaRPr>
          </a:p>
          <a:p>
            <a:pPr marL="285750" indent="-285750" algn="just">
              <a:buFont typeface="Arial"/>
              <a:buChar char="•"/>
            </a:pPr>
            <a:r>
              <a:rPr lang="en-US" b="1" dirty="0" smtClean="0">
                <a:solidFill>
                  <a:srgbClr val="F3302F"/>
                </a:solidFill>
              </a:rPr>
              <a:t>Bonne </a:t>
            </a:r>
            <a:r>
              <a:rPr lang="en-US" b="1" dirty="0" err="1" smtClean="0">
                <a:solidFill>
                  <a:srgbClr val="F3302F"/>
                </a:solidFill>
              </a:rPr>
              <a:t>humeur</a:t>
            </a:r>
            <a:r>
              <a:rPr lang="en-US" b="1" dirty="0" smtClean="0">
                <a:solidFill>
                  <a:srgbClr val="F3302F"/>
                </a:solidFill>
              </a:rPr>
              <a:t> </a:t>
            </a:r>
            <a:r>
              <a:rPr lang="en-US" b="1" dirty="0" err="1" smtClean="0">
                <a:solidFill>
                  <a:srgbClr val="F3302F"/>
                </a:solidFill>
              </a:rPr>
              <a:t>permanente</a:t>
            </a:r>
            <a:r>
              <a:rPr lang="en-US" b="1" dirty="0" smtClean="0">
                <a:solidFill>
                  <a:srgbClr val="F3302F"/>
                </a:solidFill>
              </a:rPr>
              <a:t> </a:t>
            </a:r>
          </a:p>
          <a:p>
            <a:endParaRPr lang="en-US" dirty="0"/>
          </a:p>
        </p:txBody>
      </p:sp>
      <p:sp>
        <p:nvSpPr>
          <p:cNvPr id="9" name="Curved Left Arrow 8"/>
          <p:cNvSpPr/>
          <p:nvPr/>
        </p:nvSpPr>
        <p:spPr>
          <a:xfrm>
            <a:off x="6750436" y="4386558"/>
            <a:ext cx="1152921" cy="1504039"/>
          </a:xfrm>
          <a:prstGeom prst="curved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1336720" y="1152712"/>
            <a:ext cx="3575725" cy="3016211"/>
          </a:xfrm>
          <a:prstGeom prst="rect">
            <a:avLst/>
          </a:prstGeom>
          <a:noFill/>
        </p:spPr>
        <p:txBody>
          <a:bodyPr wrap="square" rtlCol="0">
            <a:spAutoFit/>
          </a:bodyPr>
          <a:lstStyle/>
          <a:p>
            <a:r>
              <a:rPr lang="en-US" sz="2800" b="1" dirty="0" err="1" smtClean="0"/>
              <a:t>Resultat</a:t>
            </a:r>
            <a:endParaRPr lang="en-US" sz="2800" b="1" dirty="0" smtClean="0"/>
          </a:p>
          <a:p>
            <a:pPr marL="285750" indent="-285750">
              <a:buFont typeface="Arial"/>
              <a:buChar char="•"/>
            </a:pPr>
            <a:r>
              <a:rPr lang="en-US" b="1" dirty="0" smtClean="0">
                <a:solidFill>
                  <a:srgbClr val="F3302F"/>
                </a:solidFill>
              </a:rPr>
              <a:t>Progression </a:t>
            </a:r>
            <a:r>
              <a:rPr lang="en-US" b="1" dirty="0" err="1" smtClean="0">
                <a:solidFill>
                  <a:srgbClr val="F3302F"/>
                </a:solidFill>
              </a:rPr>
              <a:t>concernant</a:t>
            </a:r>
            <a:r>
              <a:rPr lang="en-US" b="1" dirty="0" smtClean="0">
                <a:solidFill>
                  <a:srgbClr val="F3302F"/>
                </a:solidFill>
              </a:rPr>
              <a:t> la </a:t>
            </a:r>
            <a:r>
              <a:rPr lang="en-US" b="1" dirty="0" err="1" smtClean="0">
                <a:solidFill>
                  <a:srgbClr val="F3302F"/>
                </a:solidFill>
              </a:rPr>
              <a:t>compréhension</a:t>
            </a:r>
            <a:r>
              <a:rPr lang="en-US" b="1" dirty="0" smtClean="0">
                <a:solidFill>
                  <a:srgbClr val="F3302F"/>
                </a:solidFill>
              </a:rPr>
              <a:t> </a:t>
            </a:r>
            <a:r>
              <a:rPr lang="en-US" b="1" dirty="0" err="1" smtClean="0">
                <a:solidFill>
                  <a:srgbClr val="F3302F"/>
                </a:solidFill>
              </a:rPr>
              <a:t>orale</a:t>
            </a:r>
            <a:r>
              <a:rPr lang="en-US" b="1" dirty="0" smtClean="0">
                <a:solidFill>
                  <a:srgbClr val="F3302F"/>
                </a:solidFill>
              </a:rPr>
              <a:t> (</a:t>
            </a:r>
            <a:r>
              <a:rPr lang="en-US" b="1" dirty="0" err="1" smtClean="0">
                <a:solidFill>
                  <a:srgbClr val="F3302F"/>
                </a:solidFill>
              </a:rPr>
              <a:t>cf</a:t>
            </a:r>
            <a:r>
              <a:rPr lang="en-US" b="1" dirty="0" smtClean="0">
                <a:solidFill>
                  <a:srgbClr val="F3302F"/>
                </a:solidFill>
              </a:rPr>
              <a:t> TOEIC progression de 50 points)</a:t>
            </a:r>
          </a:p>
          <a:p>
            <a:pPr marL="285750" indent="-285750">
              <a:buFont typeface="Arial"/>
              <a:buChar char="•"/>
            </a:pPr>
            <a:r>
              <a:rPr lang="en-US" b="1" dirty="0" err="1" smtClean="0">
                <a:solidFill>
                  <a:srgbClr val="F3302F"/>
                </a:solidFill>
              </a:rPr>
              <a:t>Activité</a:t>
            </a:r>
            <a:r>
              <a:rPr lang="en-US" b="1" dirty="0" smtClean="0">
                <a:solidFill>
                  <a:srgbClr val="F3302F"/>
                </a:solidFill>
              </a:rPr>
              <a:t> </a:t>
            </a:r>
            <a:r>
              <a:rPr lang="en-US" b="1" dirty="0" err="1" smtClean="0">
                <a:solidFill>
                  <a:srgbClr val="F3302F"/>
                </a:solidFill>
              </a:rPr>
              <a:t>améliorée</a:t>
            </a:r>
            <a:r>
              <a:rPr lang="en-US" b="1" dirty="0" smtClean="0">
                <a:solidFill>
                  <a:srgbClr val="F3302F"/>
                </a:solidFill>
              </a:rPr>
              <a:t> </a:t>
            </a:r>
            <a:r>
              <a:rPr lang="en-US" b="1" dirty="0" err="1" smtClean="0">
                <a:solidFill>
                  <a:srgbClr val="F3302F"/>
                </a:solidFill>
              </a:rPr>
              <a:t>une</a:t>
            </a:r>
            <a:r>
              <a:rPr lang="en-US" b="1" dirty="0" smtClean="0">
                <a:solidFill>
                  <a:srgbClr val="F3302F"/>
                </a:solidFill>
              </a:rPr>
              <a:t> </a:t>
            </a:r>
            <a:r>
              <a:rPr lang="en-US" b="1" dirty="0" err="1" smtClean="0">
                <a:solidFill>
                  <a:srgbClr val="F3302F"/>
                </a:solidFill>
              </a:rPr>
              <a:t>fois</a:t>
            </a:r>
            <a:r>
              <a:rPr lang="en-US" b="1" dirty="0" smtClean="0">
                <a:solidFill>
                  <a:srgbClr val="F3302F"/>
                </a:solidFill>
              </a:rPr>
              <a:t> </a:t>
            </a:r>
            <a:r>
              <a:rPr lang="en-US" b="1" dirty="0" err="1" smtClean="0">
                <a:solidFill>
                  <a:srgbClr val="F3302F"/>
                </a:solidFill>
              </a:rPr>
              <a:t>finie</a:t>
            </a:r>
            <a:r>
              <a:rPr lang="en-US" b="1" dirty="0" smtClean="0">
                <a:solidFill>
                  <a:srgbClr val="F3302F"/>
                </a:solidFill>
              </a:rPr>
              <a:t> pour la </a:t>
            </a:r>
            <a:r>
              <a:rPr lang="en-US" b="1" dirty="0" err="1" smtClean="0">
                <a:solidFill>
                  <a:srgbClr val="F3302F"/>
                </a:solidFill>
              </a:rPr>
              <a:t>rendre</a:t>
            </a:r>
            <a:r>
              <a:rPr lang="en-US" b="1" dirty="0" smtClean="0">
                <a:solidFill>
                  <a:srgbClr val="F3302F"/>
                </a:solidFill>
              </a:rPr>
              <a:t> plus </a:t>
            </a:r>
            <a:r>
              <a:rPr lang="en-US" b="1" dirty="0" err="1" smtClean="0">
                <a:solidFill>
                  <a:srgbClr val="F3302F"/>
                </a:solidFill>
              </a:rPr>
              <a:t>efficace</a:t>
            </a:r>
            <a:r>
              <a:rPr lang="en-US" b="1" dirty="0" smtClean="0">
                <a:solidFill>
                  <a:srgbClr val="F3302F"/>
                </a:solidFill>
              </a:rPr>
              <a:t> </a:t>
            </a:r>
            <a:r>
              <a:rPr lang="en-US" b="1" dirty="0" err="1" smtClean="0">
                <a:solidFill>
                  <a:srgbClr val="F3302F"/>
                </a:solidFill>
              </a:rPr>
              <a:t>comme</a:t>
            </a:r>
            <a:r>
              <a:rPr lang="en-US" b="1" dirty="0" smtClean="0">
                <a:solidFill>
                  <a:srgbClr val="F3302F"/>
                </a:solidFill>
              </a:rPr>
              <a:t> par </a:t>
            </a:r>
            <a:r>
              <a:rPr lang="en-US" b="1" dirty="0" err="1" smtClean="0">
                <a:solidFill>
                  <a:srgbClr val="F3302F"/>
                </a:solidFill>
              </a:rPr>
              <a:t>exemple</a:t>
            </a:r>
            <a:r>
              <a:rPr lang="en-US" b="1" dirty="0" smtClean="0">
                <a:solidFill>
                  <a:srgbClr val="F3302F"/>
                </a:solidFill>
              </a:rPr>
              <a:t> pour la </a:t>
            </a:r>
            <a:r>
              <a:rPr lang="en-US" b="1" dirty="0" err="1" smtClean="0">
                <a:solidFill>
                  <a:srgbClr val="F3302F"/>
                </a:solidFill>
              </a:rPr>
              <a:t>rédaction</a:t>
            </a:r>
            <a:r>
              <a:rPr lang="en-US" b="1" dirty="0" smtClean="0">
                <a:solidFill>
                  <a:srgbClr val="F3302F"/>
                </a:solidFill>
              </a:rPr>
              <a:t> de </a:t>
            </a:r>
            <a:r>
              <a:rPr lang="en-US" b="1" dirty="0" err="1" smtClean="0">
                <a:solidFill>
                  <a:srgbClr val="F3302F"/>
                </a:solidFill>
              </a:rPr>
              <a:t>notre</a:t>
            </a:r>
            <a:r>
              <a:rPr lang="en-US" b="1" dirty="0" smtClean="0">
                <a:solidFill>
                  <a:srgbClr val="F3302F"/>
                </a:solidFill>
              </a:rPr>
              <a:t> </a:t>
            </a:r>
            <a:r>
              <a:rPr lang="en-US" b="1" dirty="0" err="1" smtClean="0">
                <a:solidFill>
                  <a:srgbClr val="F3302F"/>
                </a:solidFill>
              </a:rPr>
              <a:t>scénario</a:t>
            </a:r>
            <a:r>
              <a:rPr lang="en-US" b="1" dirty="0" smtClean="0">
                <a:solidFill>
                  <a:srgbClr val="F3302F"/>
                </a:solidFill>
              </a:rPr>
              <a:t> </a:t>
            </a:r>
            <a:r>
              <a:rPr lang="en-US" b="1" dirty="0" err="1" smtClean="0">
                <a:solidFill>
                  <a:srgbClr val="F3302F"/>
                </a:solidFill>
              </a:rPr>
              <a:t>afin</a:t>
            </a:r>
            <a:r>
              <a:rPr lang="en-US" b="1" dirty="0" smtClean="0">
                <a:solidFill>
                  <a:srgbClr val="F3302F"/>
                </a:solidFill>
              </a:rPr>
              <a:t> de </a:t>
            </a:r>
            <a:r>
              <a:rPr lang="en-US" b="1" dirty="0" err="1" smtClean="0">
                <a:solidFill>
                  <a:srgbClr val="F3302F"/>
                </a:solidFill>
              </a:rPr>
              <a:t>pouvoir</a:t>
            </a:r>
            <a:r>
              <a:rPr lang="en-US" b="1" dirty="0" smtClean="0">
                <a:solidFill>
                  <a:srgbClr val="F3302F"/>
                </a:solidFill>
              </a:rPr>
              <a:t> </a:t>
            </a:r>
            <a:r>
              <a:rPr lang="en-US" b="1" dirty="0" err="1" smtClean="0">
                <a:solidFill>
                  <a:srgbClr val="F3302F"/>
                </a:solidFill>
              </a:rPr>
              <a:t>être</a:t>
            </a:r>
            <a:r>
              <a:rPr lang="en-US" b="1" dirty="0" smtClean="0">
                <a:solidFill>
                  <a:srgbClr val="F3302F"/>
                </a:solidFill>
              </a:rPr>
              <a:t> plus </a:t>
            </a:r>
            <a:r>
              <a:rPr lang="en-US" b="1" dirty="0" err="1" smtClean="0">
                <a:solidFill>
                  <a:srgbClr val="F3302F"/>
                </a:solidFill>
              </a:rPr>
              <a:t>actif</a:t>
            </a:r>
            <a:endParaRPr lang="en-US" b="1" dirty="0" smtClean="0">
              <a:solidFill>
                <a:srgbClr val="F3302F"/>
              </a:solidFill>
            </a:endParaRPr>
          </a:p>
          <a:p>
            <a:pPr marL="285750" indent="-285750">
              <a:buFont typeface="Arial"/>
              <a:buChar char="•"/>
            </a:pPr>
            <a:r>
              <a:rPr lang="en-US" b="1" dirty="0" err="1" smtClean="0">
                <a:solidFill>
                  <a:srgbClr val="F3302F"/>
                </a:solidFill>
              </a:rPr>
              <a:t>Plaisir</a:t>
            </a:r>
            <a:r>
              <a:rPr lang="en-US" b="1" dirty="0" smtClean="0">
                <a:solidFill>
                  <a:srgbClr val="F3302F"/>
                </a:solidFill>
              </a:rPr>
              <a:t> constant</a:t>
            </a:r>
            <a:endParaRPr lang="en-US" b="1" dirty="0">
              <a:solidFill>
                <a:srgbClr val="F3302F"/>
              </a:solidFill>
            </a:endParaRPr>
          </a:p>
        </p:txBody>
      </p:sp>
      <p:sp>
        <p:nvSpPr>
          <p:cNvPr id="13" name="Right Arrow 12"/>
          <p:cNvSpPr/>
          <p:nvPr/>
        </p:nvSpPr>
        <p:spPr>
          <a:xfrm>
            <a:off x="4912445" y="2590289"/>
            <a:ext cx="371776" cy="36765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U-Turn Arrow 13"/>
          <p:cNvSpPr/>
          <p:nvPr/>
        </p:nvSpPr>
        <p:spPr>
          <a:xfrm rot="13881337">
            <a:off x="1585808" y="4401683"/>
            <a:ext cx="802032" cy="1587597"/>
          </a:xfrm>
          <a:prstGeom prst="utur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77432213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2">
            <a:alphaModFix amt="38000"/>
            <a:lum bright="70000" contrast="-70000"/>
            <a:extLst>
              <a:ext uri="{BEBA8EAE-BF5A-486C-A8C5-ECC9F3942E4B}">
                <a14:imgProps xmlns:a14="http://schemas.microsoft.com/office/drawing/2010/main">
                  <a14:imgLayer r:embed="rId3">
                    <a14:imgEffect>
                      <a14:sharpenSoften amount="61000"/>
                    </a14:imgEffect>
                    <a14:imgEffect>
                      <a14:brightnessContrast bright="57000" contrast="46000"/>
                    </a14:imgEffect>
                  </a14:imgLayer>
                </a14:imgProps>
              </a:ext>
              <a:ext uri="{28A0092B-C50C-407E-A947-70E740481C1C}">
                <a14:useLocalDpi xmlns:a14="http://schemas.microsoft.com/office/drawing/2010/main" val="0"/>
              </a:ext>
            </a:extLst>
          </a:blip>
          <a:srcRect/>
          <a:stretch>
            <a:fillRect/>
          </a:stretch>
        </p:blipFill>
        <p:spPr bwMode="auto">
          <a:xfrm>
            <a:off x="928961" y="29759"/>
            <a:ext cx="7226425" cy="6825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2771800" y="3212976"/>
            <a:ext cx="3888432" cy="954107"/>
          </a:xfrm>
          <a:prstGeom prst="rect">
            <a:avLst/>
          </a:prstGeom>
          <a:noFill/>
        </p:spPr>
        <p:txBody>
          <a:bodyPr wrap="square" rtlCol="0">
            <a:spAutoFit/>
          </a:bodyPr>
          <a:lstStyle/>
          <a:p>
            <a:r>
              <a:rPr lang="fr-FR" sz="2800" b="1" dirty="0" smtClean="0">
                <a:solidFill>
                  <a:schemeClr val="accent4"/>
                </a:solidFill>
                <a:effectLst>
                  <a:outerShdw blurRad="38100" dist="38100" dir="2700000" algn="tl">
                    <a:srgbClr val="000000">
                      <a:alpha val="43137"/>
                    </a:srgbClr>
                  </a:outerShdw>
                </a:effectLst>
                <a:latin typeface="Arial Rounded MT Bold" pitchFamily="34" charset="0"/>
              </a:rPr>
              <a:t>Auto-</a:t>
            </a:r>
          </a:p>
          <a:p>
            <a:r>
              <a:rPr lang="fr-FR" sz="2800" b="1" dirty="0">
                <a:solidFill>
                  <a:schemeClr val="accent4"/>
                </a:solidFill>
                <a:effectLst>
                  <a:outerShdw blurRad="38100" dist="38100" dir="2700000" algn="tl">
                    <a:srgbClr val="000000">
                      <a:alpha val="43137"/>
                    </a:srgbClr>
                  </a:outerShdw>
                </a:effectLst>
                <a:latin typeface="Arial Rounded MT Bold" pitchFamily="34" charset="0"/>
              </a:rPr>
              <a:t> </a:t>
            </a:r>
            <a:r>
              <a:rPr lang="fr-FR" sz="2800" b="1" dirty="0" smtClean="0">
                <a:solidFill>
                  <a:schemeClr val="accent4"/>
                </a:solidFill>
                <a:effectLst>
                  <a:outerShdw blurRad="38100" dist="38100" dir="2700000" algn="tl">
                    <a:srgbClr val="000000">
                      <a:alpha val="43137"/>
                    </a:srgbClr>
                  </a:outerShdw>
                </a:effectLst>
                <a:latin typeface="Arial Rounded MT Bold" pitchFamily="34" charset="0"/>
              </a:rPr>
              <a:t>            Apprentissage</a:t>
            </a:r>
            <a:endParaRPr lang="fr-FR" sz="2800" b="1" dirty="0">
              <a:solidFill>
                <a:schemeClr val="accent4"/>
              </a:solidFill>
              <a:effectLst>
                <a:outerShdw blurRad="38100" dist="38100" dir="2700000" algn="tl">
                  <a:srgbClr val="000000">
                    <a:alpha val="43137"/>
                  </a:srgbClr>
                </a:outerShdw>
              </a:effectLst>
              <a:latin typeface="Arial Rounded MT Bold" pitchFamily="34" charset="0"/>
            </a:endParaRPr>
          </a:p>
        </p:txBody>
      </p:sp>
      <p:sp>
        <p:nvSpPr>
          <p:cNvPr id="5" name="ZoneTexte 4"/>
          <p:cNvSpPr txBox="1"/>
          <p:nvPr/>
        </p:nvSpPr>
        <p:spPr>
          <a:xfrm rot="20666564">
            <a:off x="4716016" y="2958035"/>
            <a:ext cx="1512168" cy="400110"/>
          </a:xfrm>
          <a:prstGeom prst="rect">
            <a:avLst/>
          </a:prstGeom>
          <a:noFill/>
        </p:spPr>
        <p:txBody>
          <a:bodyPr wrap="square" rtlCol="0">
            <a:spAutoFit/>
          </a:bodyPr>
          <a:lstStyle/>
          <a:p>
            <a:r>
              <a:rPr lang="fr-FR" sz="2000" b="1" dirty="0" smtClean="0">
                <a:solidFill>
                  <a:schemeClr val="bg1"/>
                </a:solidFill>
              </a:rPr>
              <a:t>Motivation</a:t>
            </a:r>
            <a:endParaRPr lang="fr-FR" sz="2000" b="1" dirty="0">
              <a:solidFill>
                <a:schemeClr val="bg1"/>
              </a:solidFill>
            </a:endParaRPr>
          </a:p>
        </p:txBody>
      </p:sp>
      <p:sp>
        <p:nvSpPr>
          <p:cNvPr id="6" name="ZoneTexte 5"/>
          <p:cNvSpPr txBox="1"/>
          <p:nvPr/>
        </p:nvSpPr>
        <p:spPr>
          <a:xfrm>
            <a:off x="3321909" y="5733256"/>
            <a:ext cx="2736304" cy="830997"/>
          </a:xfrm>
          <a:prstGeom prst="rect">
            <a:avLst/>
          </a:prstGeom>
          <a:noFill/>
        </p:spPr>
        <p:txBody>
          <a:bodyPr wrap="square" rtlCol="0">
            <a:spAutoFit/>
          </a:bodyPr>
          <a:lstStyle/>
          <a:p>
            <a:pPr algn="ctr"/>
            <a:r>
              <a:rPr lang="fr-FR" sz="2400" b="1" dirty="0" smtClean="0">
                <a:solidFill>
                  <a:srgbClr val="27FC04"/>
                </a:solidFill>
                <a:effectLst>
                  <a:outerShdw blurRad="38100" dist="38100" dir="2700000" algn="tl">
                    <a:srgbClr val="000000">
                      <a:alpha val="43137"/>
                    </a:srgbClr>
                  </a:outerShdw>
                </a:effectLst>
                <a:latin typeface="Arial Rounded MT Bold" pitchFamily="34" charset="0"/>
              </a:rPr>
              <a:t>Connaissance de l’autre</a:t>
            </a:r>
            <a:endParaRPr lang="fr-FR" b="1" dirty="0">
              <a:solidFill>
                <a:srgbClr val="27FC04"/>
              </a:solidFill>
              <a:effectLst>
                <a:outerShdw blurRad="38100" dist="38100" dir="2700000" algn="tl">
                  <a:srgbClr val="000000">
                    <a:alpha val="43137"/>
                  </a:srgbClr>
                </a:outerShdw>
              </a:effectLst>
              <a:latin typeface="Arial Rounded MT Bold" pitchFamily="34" charset="0"/>
            </a:endParaRPr>
          </a:p>
        </p:txBody>
      </p:sp>
      <p:sp>
        <p:nvSpPr>
          <p:cNvPr id="7" name="ZoneTexte 7"/>
          <p:cNvSpPr txBox="1"/>
          <p:nvPr/>
        </p:nvSpPr>
        <p:spPr>
          <a:xfrm>
            <a:off x="585605" y="4304528"/>
            <a:ext cx="2736304" cy="830997"/>
          </a:xfrm>
          <a:prstGeom prst="rect">
            <a:avLst/>
          </a:prstGeom>
          <a:noFill/>
        </p:spPr>
        <p:txBody>
          <a:bodyPr wrap="square" rtlCol="0">
            <a:spAutoFit/>
          </a:bodyPr>
          <a:lstStyle/>
          <a:p>
            <a:pPr algn="ctr"/>
            <a:r>
              <a:rPr lang="fr-FR" sz="2400" b="1" dirty="0" smtClean="0">
                <a:solidFill>
                  <a:srgbClr val="FFC000"/>
                </a:solidFill>
                <a:effectLst>
                  <a:outerShdw blurRad="38100" dist="38100" dir="2700000" algn="tl">
                    <a:srgbClr val="000000">
                      <a:alpha val="43137"/>
                    </a:srgbClr>
                  </a:outerShdw>
                </a:effectLst>
                <a:latin typeface="Arial Rounded MT Bold" pitchFamily="34" charset="0"/>
              </a:rPr>
              <a:t>Connaissance de soi</a:t>
            </a:r>
            <a:endParaRPr lang="fr-FR" b="1" dirty="0">
              <a:solidFill>
                <a:srgbClr val="FFC000"/>
              </a:solidFill>
              <a:effectLst>
                <a:outerShdw blurRad="38100" dist="38100" dir="2700000" algn="tl">
                  <a:srgbClr val="000000">
                    <a:alpha val="43137"/>
                  </a:srgbClr>
                </a:outerShdw>
              </a:effectLst>
              <a:latin typeface="Arial Rounded MT Bold" pitchFamily="34" charset="0"/>
            </a:endParaRPr>
          </a:p>
        </p:txBody>
      </p:sp>
      <p:sp>
        <p:nvSpPr>
          <p:cNvPr id="8" name="ZoneTexte 8"/>
          <p:cNvSpPr txBox="1"/>
          <p:nvPr/>
        </p:nvSpPr>
        <p:spPr>
          <a:xfrm>
            <a:off x="6584274" y="3908457"/>
            <a:ext cx="1547664" cy="461665"/>
          </a:xfrm>
          <a:prstGeom prst="rect">
            <a:avLst/>
          </a:prstGeom>
          <a:noFill/>
        </p:spPr>
        <p:txBody>
          <a:bodyPr wrap="square" rtlCol="0">
            <a:spAutoFit/>
          </a:bodyPr>
          <a:lstStyle/>
          <a:p>
            <a:pPr algn="ctr"/>
            <a:r>
              <a:rPr lang="fr-FR" sz="2400" b="1" dirty="0" smtClean="0">
                <a:solidFill>
                  <a:srgbClr val="00B050"/>
                </a:solidFill>
                <a:effectLst>
                  <a:outerShdw blurRad="38100" dist="38100" dir="2700000" algn="tl">
                    <a:srgbClr val="000000">
                      <a:alpha val="43137"/>
                    </a:srgbClr>
                  </a:outerShdw>
                </a:effectLst>
                <a:latin typeface="Arial Rounded MT Bold" pitchFamily="34" charset="0"/>
              </a:rPr>
              <a:t>Outils</a:t>
            </a:r>
            <a:endParaRPr lang="fr-FR" b="1" dirty="0">
              <a:solidFill>
                <a:srgbClr val="00B050"/>
              </a:solidFill>
              <a:effectLst>
                <a:outerShdw blurRad="38100" dist="38100" dir="2700000" algn="tl">
                  <a:srgbClr val="000000">
                    <a:alpha val="43137"/>
                  </a:srgbClr>
                </a:outerShdw>
              </a:effectLst>
              <a:latin typeface="Arial Rounded MT Bold" pitchFamily="34" charset="0"/>
            </a:endParaRPr>
          </a:p>
        </p:txBody>
      </p:sp>
      <p:sp>
        <p:nvSpPr>
          <p:cNvPr id="9" name="Double flèche horizontale 6"/>
          <p:cNvSpPr/>
          <p:nvPr/>
        </p:nvSpPr>
        <p:spPr>
          <a:xfrm rot="2789927">
            <a:off x="2453762" y="5255316"/>
            <a:ext cx="1157539" cy="216024"/>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0" name="ZoneTexte 9"/>
          <p:cNvSpPr txBox="1"/>
          <p:nvPr/>
        </p:nvSpPr>
        <p:spPr>
          <a:xfrm>
            <a:off x="339262" y="5229200"/>
            <a:ext cx="2967446" cy="1631216"/>
          </a:xfrm>
          <a:prstGeom prst="rect">
            <a:avLst/>
          </a:prstGeom>
          <a:noFill/>
        </p:spPr>
        <p:txBody>
          <a:bodyPr wrap="square" rtlCol="0">
            <a:spAutoFit/>
          </a:bodyPr>
          <a:lstStyle/>
          <a:p>
            <a:r>
              <a:rPr lang="fr-FR" sz="1600" b="1" dirty="0" smtClean="0">
                <a:solidFill>
                  <a:srgbClr val="00B0F0"/>
                </a:solidFill>
              </a:rPr>
              <a:t>Apprentissage mutuel:</a:t>
            </a:r>
          </a:p>
          <a:p>
            <a:r>
              <a:rPr lang="fr-FR" sz="1200" b="1" dirty="0" smtClean="0">
                <a:solidFill>
                  <a:srgbClr val="00B0F0"/>
                </a:solidFill>
              </a:rPr>
              <a:t>Certains de nos objectifs différents de mon binôme : progresser sur le vocabulaire aéronautique, être capable de parler le plus aisément possible avec des personnes inconnues.</a:t>
            </a:r>
          </a:p>
          <a:p>
            <a:r>
              <a:rPr lang="fr-FR" sz="1200" b="1" dirty="0" smtClean="0">
                <a:solidFill>
                  <a:srgbClr val="00B0F0"/>
                </a:solidFill>
                <a:sym typeface="Wingdings"/>
              </a:rPr>
              <a:t> Apport à l’autre mais également à soi par rapport à ses objectifs personnels.</a:t>
            </a:r>
            <a:endParaRPr lang="fr-FR" sz="1200" b="1" dirty="0" smtClean="0">
              <a:solidFill>
                <a:srgbClr val="00B0F0"/>
              </a:solidFill>
            </a:endParaRPr>
          </a:p>
        </p:txBody>
      </p:sp>
      <p:sp>
        <p:nvSpPr>
          <p:cNvPr id="11" name="Double flèche horizontale 11"/>
          <p:cNvSpPr/>
          <p:nvPr/>
        </p:nvSpPr>
        <p:spPr>
          <a:xfrm rot="18843548">
            <a:off x="5339747" y="4892573"/>
            <a:ext cx="1912398" cy="234100"/>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2" name="ZoneTexte 12"/>
          <p:cNvSpPr txBox="1"/>
          <p:nvPr/>
        </p:nvSpPr>
        <p:spPr>
          <a:xfrm>
            <a:off x="3195476" y="332656"/>
            <a:ext cx="2736304" cy="461665"/>
          </a:xfrm>
          <a:prstGeom prst="rect">
            <a:avLst/>
          </a:prstGeom>
          <a:noFill/>
        </p:spPr>
        <p:txBody>
          <a:bodyPr wrap="square" rtlCol="0">
            <a:spAutoFit/>
          </a:bodyPr>
          <a:lstStyle/>
          <a:p>
            <a:pPr algn="ctr"/>
            <a:r>
              <a:rPr lang="fr-FR" sz="2400" b="1" dirty="0" smtClean="0">
                <a:solidFill>
                  <a:srgbClr val="FD0101"/>
                </a:solidFill>
                <a:latin typeface="Arial Rounded MT Bold" pitchFamily="34" charset="0"/>
              </a:rPr>
              <a:t>Emotions</a:t>
            </a:r>
            <a:endParaRPr lang="fr-FR" b="1" dirty="0">
              <a:solidFill>
                <a:srgbClr val="FD0101"/>
              </a:solidFill>
              <a:latin typeface="Arial Rounded MT Bold" pitchFamily="34" charset="0"/>
            </a:endParaRPr>
          </a:p>
        </p:txBody>
      </p:sp>
      <p:sp>
        <p:nvSpPr>
          <p:cNvPr id="13" name="ZoneTexte 13"/>
          <p:cNvSpPr txBox="1"/>
          <p:nvPr/>
        </p:nvSpPr>
        <p:spPr>
          <a:xfrm>
            <a:off x="6800727" y="223193"/>
            <a:ext cx="2736304" cy="707886"/>
          </a:xfrm>
          <a:prstGeom prst="rect">
            <a:avLst/>
          </a:prstGeom>
          <a:noFill/>
        </p:spPr>
        <p:txBody>
          <a:bodyPr wrap="square" rtlCol="0">
            <a:spAutoFit/>
          </a:bodyPr>
          <a:lstStyle/>
          <a:p>
            <a:pPr algn="ctr"/>
            <a:r>
              <a:rPr lang="fr-FR" sz="2000" b="1" dirty="0" smtClean="0">
                <a:solidFill>
                  <a:schemeClr val="accent2">
                    <a:lumMod val="60000"/>
                    <a:lumOff val="40000"/>
                  </a:schemeClr>
                </a:solidFill>
                <a:latin typeface="Arial Rounded MT Bold" pitchFamily="34" charset="0"/>
              </a:rPr>
              <a:t>Nouvelles connaissances</a:t>
            </a:r>
            <a:endParaRPr lang="fr-FR" sz="1600" b="1" dirty="0">
              <a:solidFill>
                <a:schemeClr val="accent2">
                  <a:lumMod val="60000"/>
                  <a:lumOff val="40000"/>
                </a:schemeClr>
              </a:solidFill>
              <a:latin typeface="Arial Rounded MT Bold" pitchFamily="34" charset="0"/>
            </a:endParaRPr>
          </a:p>
        </p:txBody>
      </p:sp>
      <p:sp>
        <p:nvSpPr>
          <p:cNvPr id="14" name="ZoneTexte 10"/>
          <p:cNvSpPr txBox="1"/>
          <p:nvPr/>
        </p:nvSpPr>
        <p:spPr>
          <a:xfrm>
            <a:off x="2649052" y="794321"/>
            <a:ext cx="3456384" cy="1015663"/>
          </a:xfrm>
          <a:prstGeom prst="rect">
            <a:avLst/>
          </a:prstGeom>
          <a:noFill/>
        </p:spPr>
        <p:txBody>
          <a:bodyPr wrap="square" rtlCol="0">
            <a:spAutoFit/>
          </a:bodyPr>
          <a:lstStyle/>
          <a:p>
            <a:pPr algn="just"/>
            <a:r>
              <a:rPr lang="fr-FR" sz="1200" dirty="0" smtClean="0">
                <a:solidFill>
                  <a:schemeClr val="accent6">
                    <a:lumMod val="75000"/>
                  </a:schemeClr>
                </a:solidFill>
              </a:rPr>
              <a:t>C’est le plaisir qui aura dominé toute cette année avec la rencontre d’un ami, on se sera beaucoup amusé en apprenant ce qui je pense fait de cette expérience en auto-apprentissage la plus efficace de toutes celle que j’ai vécu.</a:t>
            </a:r>
          </a:p>
        </p:txBody>
      </p:sp>
      <p:sp>
        <p:nvSpPr>
          <p:cNvPr id="16" name="Flèche courbée vers la gauche 19"/>
          <p:cNvSpPr/>
          <p:nvPr/>
        </p:nvSpPr>
        <p:spPr>
          <a:xfrm rot="19766357">
            <a:off x="6738721" y="1136260"/>
            <a:ext cx="608630" cy="281387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7" name="Flèche droite 14"/>
          <p:cNvSpPr/>
          <p:nvPr/>
        </p:nvSpPr>
        <p:spPr>
          <a:xfrm rot="19222189">
            <a:off x="5980024" y="1263047"/>
            <a:ext cx="2751904" cy="1149511"/>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8" name="ZoneTexte 15"/>
          <p:cNvSpPr txBox="1"/>
          <p:nvPr/>
        </p:nvSpPr>
        <p:spPr>
          <a:xfrm rot="19216021">
            <a:off x="6185788" y="1798710"/>
            <a:ext cx="1976012" cy="369332"/>
          </a:xfrm>
          <a:prstGeom prst="rect">
            <a:avLst/>
          </a:prstGeom>
          <a:noFill/>
        </p:spPr>
        <p:txBody>
          <a:bodyPr wrap="square" rtlCol="0">
            <a:spAutoFit/>
          </a:bodyPr>
          <a:lstStyle/>
          <a:p>
            <a:r>
              <a:rPr lang="fr-FR" b="1" dirty="0" smtClean="0">
                <a:solidFill>
                  <a:schemeClr val="bg1"/>
                </a:solidFill>
                <a:latin typeface="Arial Rounded MT Bold" pitchFamily="34" charset="0"/>
              </a:rPr>
              <a:t>PROGRESSION</a:t>
            </a:r>
            <a:endParaRPr lang="fr-FR" b="1" dirty="0">
              <a:solidFill>
                <a:schemeClr val="bg1"/>
              </a:solidFill>
              <a:latin typeface="Arial Rounded MT Bold" pitchFamily="34" charset="0"/>
            </a:endParaRPr>
          </a:p>
        </p:txBody>
      </p:sp>
      <p:sp>
        <p:nvSpPr>
          <p:cNvPr id="20" name="ZoneTexte 25"/>
          <p:cNvSpPr txBox="1"/>
          <p:nvPr/>
        </p:nvSpPr>
        <p:spPr>
          <a:xfrm>
            <a:off x="-87252" y="2090080"/>
            <a:ext cx="2736304" cy="461665"/>
          </a:xfrm>
          <a:prstGeom prst="rect">
            <a:avLst/>
          </a:prstGeom>
          <a:noFill/>
        </p:spPr>
        <p:txBody>
          <a:bodyPr wrap="square" rtlCol="0">
            <a:spAutoFit/>
          </a:bodyPr>
          <a:lstStyle/>
          <a:p>
            <a:pPr algn="ctr"/>
            <a:r>
              <a:rPr lang="fr-FR" sz="2400" b="1" dirty="0" smtClean="0">
                <a:solidFill>
                  <a:schemeClr val="tx2"/>
                </a:solidFill>
                <a:latin typeface="Arial Rounded MT Bold" pitchFamily="34" charset="0"/>
              </a:rPr>
              <a:t>Mise en relation</a:t>
            </a:r>
            <a:endParaRPr lang="fr-FR" b="1" dirty="0">
              <a:solidFill>
                <a:schemeClr val="tx2"/>
              </a:solidFill>
              <a:latin typeface="Arial Rounded MT Bold" pitchFamily="34" charset="0"/>
            </a:endParaRPr>
          </a:p>
        </p:txBody>
      </p:sp>
      <p:sp>
        <p:nvSpPr>
          <p:cNvPr id="21" name="ZoneTexte 21"/>
          <p:cNvSpPr txBox="1"/>
          <p:nvPr/>
        </p:nvSpPr>
        <p:spPr>
          <a:xfrm>
            <a:off x="-11180" y="2650258"/>
            <a:ext cx="2980631" cy="830997"/>
          </a:xfrm>
          <a:prstGeom prst="rect">
            <a:avLst/>
          </a:prstGeom>
          <a:noFill/>
        </p:spPr>
        <p:txBody>
          <a:bodyPr wrap="square" rtlCol="0">
            <a:spAutoFit/>
          </a:bodyPr>
          <a:lstStyle/>
          <a:p>
            <a:pPr algn="just"/>
            <a:r>
              <a:rPr lang="fr-FR" sz="1200" dirty="0" smtClean="0">
                <a:solidFill>
                  <a:schemeClr val="accent1"/>
                </a:solidFill>
              </a:rPr>
              <a:t>Pendant toute l’année nous avons essayé de mettre tous les aspects présents ici pour que notre travail soit cohérent et que l’apprentissage de fasse.</a:t>
            </a:r>
            <a:endParaRPr lang="fr-FR" sz="1200" dirty="0">
              <a:solidFill>
                <a:schemeClr val="accent1"/>
              </a:solidFill>
            </a:endParaRPr>
          </a:p>
        </p:txBody>
      </p:sp>
      <p:sp>
        <p:nvSpPr>
          <p:cNvPr id="22" name="TextBox 21"/>
          <p:cNvSpPr txBox="1"/>
          <p:nvPr/>
        </p:nvSpPr>
        <p:spPr>
          <a:xfrm>
            <a:off x="7045002" y="4527176"/>
            <a:ext cx="2098998" cy="1600438"/>
          </a:xfrm>
          <a:prstGeom prst="rect">
            <a:avLst/>
          </a:prstGeom>
          <a:noFill/>
        </p:spPr>
        <p:txBody>
          <a:bodyPr wrap="square" rtlCol="0">
            <a:spAutoFit/>
          </a:bodyPr>
          <a:lstStyle/>
          <a:p>
            <a:pPr algn="just"/>
            <a:r>
              <a:rPr lang="en-US" sz="1400" dirty="0" smtClean="0">
                <a:solidFill>
                  <a:srgbClr val="008000"/>
                </a:solidFill>
              </a:rPr>
              <a:t>On a </a:t>
            </a:r>
            <a:r>
              <a:rPr lang="en-US" sz="1400" dirty="0" err="1" smtClean="0">
                <a:solidFill>
                  <a:srgbClr val="008000"/>
                </a:solidFill>
              </a:rPr>
              <a:t>utilisé</a:t>
            </a:r>
            <a:r>
              <a:rPr lang="en-US" sz="1400" dirty="0" smtClean="0">
                <a:solidFill>
                  <a:srgbClr val="008000"/>
                </a:solidFill>
              </a:rPr>
              <a:t> beaucoup </a:t>
            </a:r>
            <a:r>
              <a:rPr lang="en-US" sz="1400" dirty="0" err="1" smtClean="0">
                <a:solidFill>
                  <a:srgbClr val="008000"/>
                </a:solidFill>
              </a:rPr>
              <a:t>d’outils</a:t>
            </a:r>
            <a:r>
              <a:rPr lang="en-US" sz="1400" dirty="0" smtClean="0">
                <a:solidFill>
                  <a:srgbClr val="008000"/>
                </a:solidFill>
              </a:rPr>
              <a:t> </a:t>
            </a:r>
            <a:r>
              <a:rPr lang="en-US" sz="1400" dirty="0" err="1" smtClean="0">
                <a:solidFill>
                  <a:srgbClr val="008000"/>
                </a:solidFill>
              </a:rPr>
              <a:t>cette</a:t>
            </a:r>
            <a:r>
              <a:rPr lang="en-US" sz="1400" dirty="0" smtClean="0">
                <a:solidFill>
                  <a:srgbClr val="008000"/>
                </a:solidFill>
              </a:rPr>
              <a:t> </a:t>
            </a:r>
            <a:r>
              <a:rPr lang="en-US" sz="1400" dirty="0" err="1" smtClean="0">
                <a:solidFill>
                  <a:srgbClr val="008000"/>
                </a:solidFill>
              </a:rPr>
              <a:t>année</a:t>
            </a:r>
            <a:r>
              <a:rPr lang="en-US" sz="1400" dirty="0" smtClean="0">
                <a:solidFill>
                  <a:srgbClr val="008000"/>
                </a:solidFill>
              </a:rPr>
              <a:t> et </a:t>
            </a:r>
            <a:r>
              <a:rPr lang="en-US" sz="1400" dirty="0" err="1" smtClean="0">
                <a:solidFill>
                  <a:srgbClr val="008000"/>
                </a:solidFill>
              </a:rPr>
              <a:t>même</a:t>
            </a:r>
            <a:r>
              <a:rPr lang="en-US" sz="1400" dirty="0" smtClean="0">
                <a:solidFill>
                  <a:srgbClr val="008000"/>
                </a:solidFill>
              </a:rPr>
              <a:t> </a:t>
            </a:r>
            <a:r>
              <a:rPr lang="en-US" sz="1400" dirty="0" err="1" smtClean="0">
                <a:solidFill>
                  <a:srgbClr val="008000"/>
                </a:solidFill>
              </a:rPr>
              <a:t>que</a:t>
            </a:r>
            <a:r>
              <a:rPr lang="en-US" sz="1400" dirty="0" smtClean="0">
                <a:solidFill>
                  <a:srgbClr val="008000"/>
                </a:solidFill>
              </a:rPr>
              <a:t> nous </a:t>
            </a:r>
            <a:r>
              <a:rPr lang="en-US" sz="1400" dirty="0" err="1" smtClean="0">
                <a:solidFill>
                  <a:srgbClr val="008000"/>
                </a:solidFill>
              </a:rPr>
              <a:t>avons</a:t>
            </a:r>
            <a:r>
              <a:rPr lang="en-US" sz="1400" dirty="0" smtClean="0">
                <a:solidFill>
                  <a:srgbClr val="008000"/>
                </a:solidFill>
              </a:rPr>
              <a:t> </a:t>
            </a:r>
            <a:r>
              <a:rPr lang="en-US" sz="1400" dirty="0" err="1" smtClean="0">
                <a:solidFill>
                  <a:srgbClr val="008000"/>
                </a:solidFill>
              </a:rPr>
              <a:t>inventé</a:t>
            </a:r>
            <a:r>
              <a:rPr lang="en-US" sz="1400" dirty="0" smtClean="0">
                <a:solidFill>
                  <a:srgbClr val="008000"/>
                </a:solidFill>
              </a:rPr>
              <a:t> pour la </a:t>
            </a:r>
            <a:r>
              <a:rPr lang="en-US" sz="1400" dirty="0" err="1" smtClean="0">
                <a:solidFill>
                  <a:srgbClr val="008000"/>
                </a:solidFill>
              </a:rPr>
              <a:t>mémorisation</a:t>
            </a:r>
            <a:r>
              <a:rPr lang="en-US" sz="1400" dirty="0" smtClean="0">
                <a:solidFill>
                  <a:srgbClr val="008000"/>
                </a:solidFill>
              </a:rPr>
              <a:t> </a:t>
            </a:r>
            <a:r>
              <a:rPr lang="en-US" sz="1400" dirty="0" err="1" smtClean="0">
                <a:solidFill>
                  <a:srgbClr val="008000"/>
                </a:solidFill>
              </a:rPr>
              <a:t>comme</a:t>
            </a:r>
            <a:r>
              <a:rPr lang="en-US" sz="1400" dirty="0" smtClean="0">
                <a:solidFill>
                  <a:srgbClr val="008000"/>
                </a:solidFill>
              </a:rPr>
              <a:t> magnets </a:t>
            </a:r>
            <a:r>
              <a:rPr lang="en-US" sz="1400" dirty="0" err="1" smtClean="0">
                <a:solidFill>
                  <a:srgbClr val="008000"/>
                </a:solidFill>
              </a:rPr>
              <a:t>sur</a:t>
            </a:r>
            <a:r>
              <a:rPr lang="en-US" sz="1400" dirty="0" smtClean="0">
                <a:solidFill>
                  <a:srgbClr val="008000"/>
                </a:solidFill>
              </a:rPr>
              <a:t> le </a:t>
            </a:r>
            <a:r>
              <a:rPr lang="en-US" sz="1400" dirty="0" err="1" smtClean="0">
                <a:solidFill>
                  <a:srgbClr val="008000"/>
                </a:solidFill>
              </a:rPr>
              <a:t>frigo</a:t>
            </a:r>
            <a:r>
              <a:rPr lang="en-US" sz="1400" dirty="0" smtClean="0">
                <a:solidFill>
                  <a:srgbClr val="008000"/>
                </a:solidFill>
              </a:rPr>
              <a:t>, </a:t>
            </a:r>
            <a:r>
              <a:rPr lang="en-US" sz="1400" dirty="0" err="1" smtClean="0">
                <a:solidFill>
                  <a:srgbClr val="008000"/>
                </a:solidFill>
              </a:rPr>
              <a:t>papier</a:t>
            </a:r>
            <a:r>
              <a:rPr lang="en-US" sz="1400" dirty="0" smtClean="0">
                <a:solidFill>
                  <a:srgbClr val="008000"/>
                </a:solidFill>
              </a:rPr>
              <a:t> </a:t>
            </a:r>
            <a:r>
              <a:rPr lang="en-US" sz="1400" dirty="0" err="1" smtClean="0">
                <a:solidFill>
                  <a:srgbClr val="008000"/>
                </a:solidFill>
              </a:rPr>
              <a:t>toillettes</a:t>
            </a:r>
            <a:r>
              <a:rPr lang="en-US" sz="1400" dirty="0" smtClean="0">
                <a:solidFill>
                  <a:srgbClr val="008000"/>
                </a:solidFill>
              </a:rPr>
              <a:t> </a:t>
            </a:r>
            <a:r>
              <a:rPr lang="en-US" sz="1400" dirty="0" err="1" smtClean="0">
                <a:solidFill>
                  <a:srgbClr val="008000"/>
                </a:solidFill>
              </a:rPr>
              <a:t>imprimé</a:t>
            </a:r>
            <a:r>
              <a:rPr lang="en-US" sz="1400" dirty="0" smtClean="0">
                <a:solidFill>
                  <a:srgbClr val="008000"/>
                </a:solidFill>
              </a:rPr>
              <a:t> …  </a:t>
            </a:r>
            <a:endParaRPr lang="en-US" sz="1400" dirty="0">
              <a:solidFill>
                <a:srgbClr val="008000"/>
              </a:solidFill>
            </a:endParaRPr>
          </a:p>
        </p:txBody>
      </p:sp>
    </p:spTree>
    <p:extLst>
      <p:ext uri="{BB962C8B-B14F-4D97-AF65-F5344CB8AC3E}">
        <p14:creationId xmlns:p14="http://schemas.microsoft.com/office/powerpoint/2010/main" val="599379001"/>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88</TotalTime>
  <Words>327</Words>
  <Application>Microsoft Macintosh PowerPoint</Application>
  <PresentationFormat>On-screen Show (4:3)</PresentationFormat>
  <Paragraphs>50</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Inkwell</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Quentin REAUD</dc:creator>
  <cp:lastModifiedBy>Quentin REAUD</cp:lastModifiedBy>
  <cp:revision>9</cp:revision>
  <dcterms:created xsi:type="dcterms:W3CDTF">2012-06-25T20:41:09Z</dcterms:created>
  <dcterms:modified xsi:type="dcterms:W3CDTF">2012-06-25T22:12:32Z</dcterms:modified>
</cp:coreProperties>
</file>